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'1.0' encoding='utf-8'?>
<Relationships xmlns="http://schemas.openxmlformats.org/package/2006/relationships"><Relationship Type="http://schemas.openxmlformats.org/package/2006/relationships/metadata/core-properties" Target="/docProps/core.xml" Id="R29d2c1db4b674fb8" /><Relationship Type="http://schemas.openxmlformats.org/officeDocument/2006/relationships/extended-properties" Target="/docProps/app.xml" Id="Rb41ead8f71254b79" /><Relationship Type="http://schemas.openxmlformats.org/officeDocument/2006/relationships/officeDocument" Target="/ppt/presentation.xml" Id="R0707c2f75b994e5b" 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12265ab7f2d14438"/>
  </p:sldMasterIdLst>
  <p:sldIdLst>
    <p:sldId id="256" r:id="R80e797db0c994c9e"/>
    <p:sldId id="257" r:id="Rbb954876f1cc476c"/>
    <p:sldId id="258" r:id="Rbe33400e32084c4f"/>
    <p:sldId id="259" r:id="Rbc923f262a7245c3"/>
    <p:sldId id="260" r:id="Rbdcf095766b745c7"/>
    <p:sldId id="261" r:id="R1b7b359a66cf4ce2"/>
    <p:sldId id="262" r:id="R3a1e0e51d88a438f"/>
    <p:sldId id="263" r:id="Rd7073a525b89438c"/>
    <p:sldId id="264" r:id="R08e81de1618c400d"/>
    <p:sldId id="265" r:id="Re4fa2dc588b04f3b"/>
    <p:sldId id="266" r:id="Rd4508fd04c1a4030"/>
    <p:sldId id="267" r:id="R6e9613616309464c"/>
    <p:sldId id="268" r:id="Rebb5b1f9915345e3"/>
    <p:sldId id="269" r:id="R1c46867d411c4c94"/>
    <p:sldId id="270" r:id="Rb20ee4fe41d3416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?>
<Relationships xmlns="http://schemas.openxmlformats.org/package/2006/relationships"><Relationship Type="http://schemas.openxmlformats.org/officeDocument/2006/relationships/theme" Target="/ppt/theme/theme1.xml" Id="R3f7704fdce8a4296" /><Relationship Type="http://schemas.openxmlformats.org/officeDocument/2006/relationships/slideMaster" Target="/ppt/slideMasters/slideMaster1.xml" Id="R12265ab7f2d14438" /><Relationship Type="http://schemas.openxmlformats.org/officeDocument/2006/relationships/presProps" Target="/ppt/presProps.xml" Id="Rb3944dd6cd794299" /><Relationship Type="http://schemas.openxmlformats.org/officeDocument/2006/relationships/tableStyles" Target="/ppt/tableStyles.xml" Id="R162aba585fc64570" /><Relationship Type="http://schemas.openxmlformats.org/officeDocument/2006/relationships/slide" Target="/ppt/slides/slide1.xml" Id="R80e797db0c994c9e" /><Relationship Type="http://schemas.openxmlformats.org/officeDocument/2006/relationships/slide" Target="/ppt/slides/slide2.xml" Id="Rbb954876f1cc476c" /><Relationship Type="http://schemas.openxmlformats.org/officeDocument/2006/relationships/slide" Target="/ppt/slides/slide3.xml" Id="Rbe33400e32084c4f" /><Relationship Type="http://schemas.openxmlformats.org/officeDocument/2006/relationships/slide" Target="/ppt/slides/slide4.xml" Id="Rbc923f262a7245c3" /><Relationship Type="http://schemas.openxmlformats.org/officeDocument/2006/relationships/slide" Target="/ppt/slides/slide5.xml" Id="Rbdcf095766b745c7" /><Relationship Type="http://schemas.openxmlformats.org/officeDocument/2006/relationships/slide" Target="/ppt/slides/slide6.xml" Id="R1b7b359a66cf4ce2" /><Relationship Type="http://schemas.openxmlformats.org/officeDocument/2006/relationships/slide" Target="/ppt/slides/slide7.xml" Id="R3a1e0e51d88a438f" /><Relationship Type="http://schemas.openxmlformats.org/officeDocument/2006/relationships/slide" Target="/ppt/slides/slide8.xml" Id="Rd7073a525b89438c" /><Relationship Type="http://schemas.openxmlformats.org/officeDocument/2006/relationships/slide" Target="/ppt/slides/slide9.xml" Id="R08e81de1618c400d" /><Relationship Type="http://schemas.openxmlformats.org/officeDocument/2006/relationships/slide" Target="/ppt/slides/slide10.xml" Id="Re4fa2dc588b04f3b" /><Relationship Type="http://schemas.openxmlformats.org/officeDocument/2006/relationships/slide" Target="/ppt/slides/slide11.xml" Id="Rd4508fd04c1a4030" /><Relationship Type="http://schemas.openxmlformats.org/officeDocument/2006/relationships/slide" Target="/ppt/slides/slide12.xml" Id="R6e9613616309464c" /><Relationship Type="http://schemas.openxmlformats.org/officeDocument/2006/relationships/slide" Target="/ppt/slides/slide13.xml" Id="Rebb5b1f9915345e3" /><Relationship Type="http://schemas.openxmlformats.org/officeDocument/2006/relationships/slide" Target="/ppt/slides/slide14.xml" Id="R1c46867d411c4c94" /><Relationship Type="http://schemas.openxmlformats.org/officeDocument/2006/relationships/slide" Target="/ppt/slides/slide15.xml" Id="Rb20ee4fe41d34165" /></Relationships>
</file>

<file path=ppt/slideLayouts/_rels/slideLayout1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c30f36f8a07b4d54" /></Relationships>
</file>

<file path=ppt/slideLayouts/_rels/slideLayout2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0703dcc678754c3c" /></Relationships>
</file>

<file path=ppt/slideLayouts/_rels/slideLayout3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a90067dc50454201" /></Relationships>
</file>

<file path=ppt/slideLayouts/_rels/slideLayout4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38ab321ae8464165" /></Relationships>
</file>

<file path=ppt/slideLayouts/_rels/slideLayout5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aec9f0d04203428f" /></Relationships>
</file>

<file path=ppt/slideLayouts/_rels/slideLayout6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59a789090db742d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EC4292A-D3A7-4B6C-A593-4C3CDC4E94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F4CB653-09F7-4227-A337-F1AA0121D40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1EFC015-0607-4E43-9BEB-9F12D18C7E8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E9E4FD6-B4CC-4946-BF57-59D1615D531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E4DB807-15FF-421A-A821-6ACAB1986AE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0CB2D75-3CC4-4928-A43B-540C269E5BD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8B74C75-6669-4105-8218-D21FC9D399B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490806D-FBBF-434C-8359-E752E526D39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1B23D81-13C2-4CE5-AAFD-99C8B8A0B2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128A640-649A-42BA-B25A-17791D6D0E7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?>
<Relationships xmlns="http://schemas.openxmlformats.org/package/2006/relationships"><Relationship Type="http://schemas.openxmlformats.org/officeDocument/2006/relationships/theme" Target="/ppt/slideMasters/theme/theme2.xml" Id="R340631c9ad954bfb" /><Relationship Type="http://schemas.openxmlformats.org/officeDocument/2006/relationships/slideLayout" Target="/ppt/slideLayouts/slideLayout1.xml" Id="R4fa8d4ba7ac74cb4" /><Relationship Type="http://schemas.openxmlformats.org/officeDocument/2006/relationships/slideLayout" Target="/ppt/slideLayouts/slideLayout2.xml" Id="Ree3b28166f774691" /><Relationship Type="http://schemas.openxmlformats.org/officeDocument/2006/relationships/slideLayout" Target="/ppt/slideLayouts/slideLayout3.xml" Id="Rda1ca80204e04f0d" /><Relationship Type="http://schemas.openxmlformats.org/officeDocument/2006/relationships/slideLayout" Target="/ppt/slideLayouts/slideLayout4.xml" Id="R99fa74993d304a4b" /><Relationship Type="http://schemas.openxmlformats.org/officeDocument/2006/relationships/slideLayout" Target="/ppt/slideLayouts/slideLayout5.xml" Id="Rb8a2288d411c4040" /><Relationship Type="http://schemas.openxmlformats.org/officeDocument/2006/relationships/slideLayout" Target="/ppt/slideLayouts/slideLayout6.xml" Id="R998e8188f0a74c5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fa8d4ba7ac74cb4"/>
    <p:sldLayoutId xmlns:r="http://schemas.openxmlformats.org/officeDocument/2006/relationships" id="2147483650" r:id="Ree3b28166f774691"/>
    <p:sldLayoutId xmlns:r="http://schemas.openxmlformats.org/officeDocument/2006/relationships" id="2147483651" r:id="Rda1ca80204e04f0d"/>
    <p:sldLayoutId xmlns:r="http://schemas.openxmlformats.org/officeDocument/2006/relationships" id="2147483652" r:id="R99fa74993d304a4b"/>
    <p:sldLayoutId xmlns:r="http://schemas.openxmlformats.org/officeDocument/2006/relationships" id="2147483653" r:id="Rb8a2288d411c4040"/>
    <p:sldLayoutId xmlns:r="http://schemas.openxmlformats.org/officeDocument/2006/relationships" id="2147483654" r:id="R998e8188f0a74c5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74d072f3f71b459a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4c2044731e14494e" 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debfdb742d5f4a43" /><Relationship Type="http://schemas.openxmlformats.org/officeDocument/2006/relationships/hyperlink" Target="https://stacks.cdc.gov/view/cdc/85014/cdc_85014_DS1.pdf" TargetMode="External" Id="R7a939add8b654396" 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cb9d1b72d1a742a0" /><Relationship Type="http://schemas.openxmlformats.org/officeDocument/2006/relationships/image" Target="/ppt/media/image.png" Id="R65a37daabb1c42f7" /><Relationship Type="http://schemas.openxmlformats.org/officeDocument/2006/relationships/hyperlink" Target="https://www.cdc.gov/mmwr/volumes/70/wr/mm705152e3.htm" TargetMode="External" Id="R3a31bf06537740c6" 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5b4c853029a849b9" 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9f4cf12d79284888" 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cb7b51bfc50a4624" /></Relationships>
</file>

<file path=ppt/slides/_rels/slide8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d0b84cf37ebf4d38" /></Relationships>
</file>

<file path=ppt/slides/_rels/slide9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b00ee297c8bb41f8" /></Relationships>
</file>

<file path=ppt/slides/_rels/slide10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0073c286c2924ce4" /><Relationship Type="http://schemas.openxmlformats.org/officeDocument/2006/relationships/image" Target="/ppt/media/image.jpeg" Id="R0a99b0ef43ca4962" /><Relationship Type="http://schemas.openxmlformats.org/officeDocument/2006/relationships/hyperlink" Target="https://nextstrain.org/ncov/open/global/6m" TargetMode="External" Id="Rd9b1cb561451481c" /></Relationships>
</file>

<file path=ppt/slides/_rels/slide11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f42145214e0a4b97" /><Relationship Type="http://schemas.openxmlformats.org/officeDocument/2006/relationships/image" Target="/ppt/media/image2.png" Id="R9a9c348d62794215" /><Relationship Type="http://schemas.openxmlformats.org/officeDocument/2006/relationships/hyperlink" Target="https://arxiv.org/abs/2607.19262" TargetMode="External" Id="Rd3eb8712af36476e" /></Relationships>
</file>

<file path=ppt/slides/_rels/slide12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e5ab00f6b03f46cd" /></Relationships>
</file>

<file path=ppt/slides/_rels/slide13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6a1401a6c3e441ec" /></Relationships>
</file>

<file path=ppt/slides/_rels/slide14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4df9b3d175c14440" /></Relationships>
</file>

<file path=ppt/slides/_rels/slide15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800ce872ac0346e6" /><Relationship Type="http://schemas.openxmlformats.org/officeDocument/2006/relationships/hyperlink" Target="https://stacks.cdc.gov/view/cdc/85014/cdc_85014_DS1.pdf" TargetMode="External" Id="R3b0323c0757843ca" /><Relationship Type="http://schemas.openxmlformats.org/officeDocument/2006/relationships/hyperlink" Target="https://www.cdc.gov/mmwr/volumes/70/wr/mm705152e3.htm" TargetMode="External" Id="Rfeb3af305d18411b" /><Relationship Type="http://schemas.openxmlformats.org/officeDocument/2006/relationships/hyperlink" Target="https://arxiv.org/abs/2607.19262" TargetMode="External" Id="R0330b22762284aba" /><Relationship Type="http://schemas.openxmlformats.org/officeDocument/2006/relationships/hyperlink" Target="https://www.who.int/initiatives/genomic-surveillance-strategy" TargetMode="External" Id="R914c8661b7bc40ee" /><Relationship Type="http://schemas.openxmlformats.org/officeDocument/2006/relationships/hyperlink" Target="https://creativecommons.org/licenses/by/4.0/" TargetMode="External" Id="R3ebd11e88140410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A0AFDA-2DCC-4926-B248-7AA4999BA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>
                <a:solidFill>
                  <a:srgbClr val="BFD6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00">
                <a:solidFill>
                  <a:srgbClr val="BFD6CF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BFD6CF"/>
                </a:solidFill>
                <a:latin typeface="Arial"/>
                <a:ea typeface="Arial"/>
                <a:cs typeface="Arial"/>
              </a:rPr>
              <a:t>BASE Research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9F555F-2B14-4C46-91DF-F6B476A86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57350"/>
            <a:ext cx="106680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00" b="1">
                <a:solidFill>
                  <a:srgbClr val="FAF8F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4800" b="1">
                <a:solidFill>
                  <a:srgbClr val="FAF8F3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AF8F3"/>
                </a:solidFill>
                <a:latin typeface="Arial"/>
                <a:ea typeface="Arial"/>
                <a:cs typeface="Arial"/>
              </a:rPr>
              <a:t>Evaluating AI agents</a:t>
            </a:r>
          </a:p>
          <a:p xmlns:a="http://schemas.openxmlformats.org/drawingml/2006/main">
            <a:pPr>
              <a:buNone/>
              <a:defRPr sz="4800" b="1">
                <a:solidFill>
                  <a:srgbClr val="FAF8F3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AF8F3"/>
                </a:solidFill>
                <a:latin typeface="Arial"/>
                <a:ea typeface="Arial"/>
                <a:cs typeface="Arial"/>
              </a:rPr>
              <a:t>for pathogen</a:t>
            </a:r>
          </a:p>
          <a:p xmlns:a="http://schemas.openxmlformats.org/drawingml/2006/main">
            <a:pPr>
              <a:buNone/>
              <a:defRPr sz="4800" b="1">
                <a:solidFill>
                  <a:srgbClr val="FAF8F3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AF8F3"/>
                </a:solidFill>
                <a:latin typeface="Arial"/>
                <a:ea typeface="Arial"/>
                <a:cs typeface="Arial"/>
              </a:rPr>
              <a:t>genomic surveillance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1D14C6-565E-4636-9AC3-76037061B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0"/>
            <a:ext cx="5524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>
                <a:solidFill>
                  <a:srgbClr val="FAF8F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00">
                <a:solidFill>
                  <a:srgbClr val="FAF8F3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FAF8F3"/>
                </a:solidFill>
                <a:latin typeface="Arial"/>
                <a:ea typeface="Arial"/>
                <a:cs typeface="Arial"/>
              </a:rPr>
              <a:t>First meeting</a:t>
            </a:r>
          </a:p>
          <a:p xmlns:a="http://schemas.openxmlformats.org/drawingml/2006/main">
            <a:pPr>
              <a:buNone/>
              <a:defRPr sz="2100">
                <a:solidFill>
                  <a:srgbClr val="FAF8F3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FAF8F3"/>
                </a:solidFill>
                <a:latin typeface="Arial"/>
                <a:ea typeface="Arial"/>
                <a:cs typeface="Arial"/>
              </a:rPr>
              <a:t>12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21A967-4E0A-47EE-9C4F-2809A3771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96000"/>
            <a:ext cx="914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>
                <a:solidFill>
                  <a:srgbClr val="BFD6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00">
                <a:solidFill>
                  <a:srgbClr val="BFD6CF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BFD6CF"/>
                </a:solidFill>
                <a:latin typeface="Arial"/>
                <a:ea typeface="Arial"/>
                <a:cs typeface="Arial"/>
              </a:rPr>
              <a:t>Bryan Tegomoh, MD, MPH</a:t>
            </a:r>
          </a:p>
        </p:txBody>
      </p:sp>
    </p:spTree>
    <p:extLst>
      <p:ext uri="{BB962C8B-B14F-4D97-AF65-F5344CB8AC3E}">
        <p14:creationId xmlns:p14="http://schemas.microsoft.com/office/powerpoint/2010/main" val="4154764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79D87B-8DD0-404D-B5D5-1A5C7229F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Introductions and today’s agenda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C83F91-9EFD-4E92-A68F-FCE7253C97E5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4038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9105900"/>
                <a:gridCol w="1866900"/>
              </a:tblGrid>
              <a:tr h="6731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Conversation</a:t>
                      </a:r>
                    </a:p>
                  </a:txBody>
                  <a:tcPr marL="152400" marR="152400" marT="114300" marB="114300" anchor="ctr">
                    <a:solidFill>
                      <a:srgbClr val="1734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Time</a:t>
                      </a:r>
                    </a:p>
                  </a:txBody>
                  <a:tcPr marL="152400" marR="152400" marT="114300" marB="114300" anchor="ctr">
                    <a:solidFill>
                      <a:srgbClr val="17343D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Our backgrounds, skills and learning goals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15 min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Public health and genomic epidemiology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15 min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Research question, data and agent evaluation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15 min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Working agreement and first deliverables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10 min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Questions and next meeting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5 min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D5367B-421D-4A5F-8697-F809AC160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54676C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6800443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F248D7-0232-40A6-856A-709260ADC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Genomics in public health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D001AD-6E13-408A-89FF-FCFAD5946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66900"/>
            <a:ext cx="1085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47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Detect and investigate clusters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5AF47B-B6F0-47E7-A91F-D15E6AD49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00300"/>
            <a:ext cx="10810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75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175">
                <a:solidFill>
                  <a:srgbClr val="17343D"/>
                </a:solidFill>
                <a:latin typeface="Arial"/>
                <a:ea typeface="Arial"/>
                <a:cs typeface="Arial"/>
              </a:rPr>
              <a:t>Sequence similarity gains meaning from exposure and sampling data.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537B50-A263-4FCE-82FF-5FF393856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85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47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Follow changes over time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DD9A3E-433C-48C9-83CC-4AF68DF81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10810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75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175">
                <a:solidFill>
                  <a:srgbClr val="17343D"/>
                </a:solidFill>
                <a:latin typeface="Arial"/>
                <a:ea typeface="Arial"/>
                <a:cs typeface="Arial"/>
              </a:rPr>
              <a:t>Lineage and clade patterns depend on who and what gets sampled.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AC3C44-2DE1-4976-A19E-004369D00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1085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47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Connect evidence to a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314206-780F-49AF-9C5C-71676A23C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05400"/>
            <a:ext cx="10810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75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175">
                <a:solidFill>
                  <a:srgbClr val="17343D"/>
                </a:solidFill>
                <a:latin typeface="Arial"/>
                <a:ea typeface="Arial"/>
                <a:cs typeface="Arial"/>
              </a:rPr>
              <a:t>Laboratory findings inform an investigation alongside epidemiology.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D425D4-1B4C-47CA-96BE-392A6E425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150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425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>
                <a:hlinkClick xmlns:r="http://schemas.openxmlformats.org/officeDocument/2006/relationships" r:id="R7a939add8b654396"/>
              </a:rPr>
              <a:t>Armstrong et al., NEJM 2019. Duncan MacCannell, coauthor.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2C1F52-426C-45FA-A404-43BD32531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54676C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267223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FDF345-A372-4815-A3F9-085C9CA40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Nebraska’s Omicron household cluster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7412FD-3A4A-40EF-ACDD-37033032D69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a37daabb1c42f7"/>
          <a:stretch xmlns:a="http://schemas.openxmlformats.org/drawingml/2006/main"/>
        </p:blipFill>
        <p:spPr>
          <a:xfrm xmlns:a="http://schemas.openxmlformats.org/drawingml/2006/main">
            <a:off x="1256827" y="1666875"/>
            <a:ext cx="4420545" cy="42862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D0A010-89E2-43B2-8AEF-8CB0EE8C4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905000"/>
            <a:ext cx="476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550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Six household cases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4E50C7-FE07-49DC-AEF2-05A434B4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762250"/>
            <a:ext cx="46672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75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175">
                <a:solidFill>
                  <a:srgbClr val="17343D"/>
                </a:solidFill>
                <a:latin typeface="Arial"/>
                <a:ea typeface="Arial"/>
                <a:cs typeface="Arial"/>
              </a:rPr>
              <a:t>Genomic relatedness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175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175">
                <a:solidFill>
                  <a:srgbClr val="17343D"/>
                </a:solidFill>
                <a:latin typeface="Arial"/>
                <a:ea typeface="Arial"/>
                <a:cs typeface="Arial"/>
              </a:rPr>
              <a:t>Exposure and travel history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175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175">
                <a:solidFill>
                  <a:srgbClr val="17343D"/>
                </a:solidFill>
                <a:latin typeface="Arial"/>
                <a:ea typeface="Arial"/>
                <a:cs typeface="Arial"/>
              </a:rPr>
              <a:t>Timing of illness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8A4B38-F654-4846-A705-0D3A182F4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191125"/>
            <a:ext cx="4572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What could an agent conclude</a:t>
            </a:r>
          </a:p>
          <a:p xmlns:a="http://schemas.openxmlformats.org/drawingml/2006/main">
            <a:pPr>
              <a:buNone/>
              <a:defRPr sz="21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from the tree alone?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2B1199-5A0B-4CA4-BB14-B8B0177FD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53150"/>
            <a:ext cx="1028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425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>
                <a:hlinkClick xmlns:r="http://schemas.openxmlformats.org/officeDocument/2006/relationships" r:id="R3a31bf06537740c6"/>
              </a:rPr>
              <a:t>Jansen, Tegomoh et al., MMWR 2021. Published figure.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D0ACC0-526D-4793-87C4-4A2FC9111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54676C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209360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EF35C2-5C53-475E-9E35-BCFBE22AE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Clinical, wastewater and environmental sampling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7BA1BE-EC93-4C2F-B78E-AFBB8D3E4759}"/>
              </a:ext>
            </a:extLst>
          </p:cNvPr>
          <p:cNvGraphicFramePr/>
          <p:nvPr/>
        </p:nvGraphicFramePr>
        <p:xfrm>
          <a:off xmlns:a="http://schemas.openxmlformats.org/drawingml/2006/main" x="609600" y="1685925"/>
          <a:ext xmlns:a="http://schemas.openxmlformats.org/drawingml/2006/main" cx="10972800" cy="34861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86000"/>
                <a:gridCol w="4238625"/>
                <a:gridCol w="4448175"/>
              </a:tblGrid>
              <a:tr h="871538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Source</a:t>
                      </a:r>
                    </a:p>
                  </a:txBody>
                  <a:tcPr marL="152400" marR="152400" marT="114300" marB="114300" anchor="ctr">
                    <a:solidFill>
                      <a:srgbClr val="1734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Observation</a:t>
                      </a:r>
                    </a:p>
                  </a:txBody>
                  <a:tcPr marL="152400" marR="152400" marT="114300" marB="114300" anchor="ctr">
                    <a:solidFill>
                      <a:srgbClr val="1734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Interpretation</a:t>
                      </a:r>
                    </a:p>
                  </a:txBody>
                  <a:tcPr marL="152400" marR="152400" marT="114300" marB="114300" anchor="ctr">
                    <a:solidFill>
                      <a:srgbClr val="17343D"/>
                    </a:solidFill>
                  </a:tcPr>
                </a:tc>
              </a:tr>
              <a:tr h="871538"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Clinical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Specimen or isolate</a:t>
                      </a:r>
                    </a:p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linked to a sampled person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Case context and</a:t>
                      </a:r>
                    </a:p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sampling selection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871538"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Wastewater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Mixed signal from</a:t>
                      </a:r>
                    </a:p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a catchment and time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Community trends,</a:t>
                      </a:r>
                    </a:p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with mixture uncertainty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871538"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Other environmental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Sample from water,</a:t>
                      </a:r>
                    </a:p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air or a surface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Collection setting and</a:t>
                      </a:r>
                    </a:p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background context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5BCA04-F3B5-427E-B279-5941064DD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Wastewater is environmental surveillance.</a:t>
            </a:r>
          </a:p>
          <a:p xmlns:a="http://schemas.openxmlformats.org/drawingml/2006/main">
            <a:pPr>
              <a:buNone/>
              <a:defRPr sz="2100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Targeted and metagenomic describe sequencing approaches.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41B79C-0C90-47C2-A0A8-7659612EE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54676C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202494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D2C368-3D86-44BB-ADDB-AA1CACEB7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The research question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741DC8-D782-4CB1-BFE5-44CF9BAFD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33550"/>
            <a:ext cx="10972800" cy="1924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92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92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How accurately and reproducibly can supervised</a:t>
            </a:r>
          </a:p>
          <a:p xmlns:a="http://schemas.openxmlformats.org/drawingml/2006/main">
            <a:pPr>
              <a:buNone/>
              <a:defRPr sz="292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AI agents analyze sequencing data to support</a:t>
            </a:r>
          </a:p>
          <a:p xmlns:a="http://schemas.openxmlformats.org/drawingml/2006/main">
            <a:pPr>
              <a:buNone/>
              <a:defRPr sz="292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pathogen cluster detection and variant surveillance?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B3B3A2-C18F-4B19-A349-C00DB88B0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14800"/>
            <a:ext cx="10953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How does orchestration affect performance against a defined baseline?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9F5C21-CEA9-4737-8D7C-A9C1E06B0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53050"/>
            <a:ext cx="1095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025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2025">
                <a:solidFill>
                  <a:srgbClr val="54676C"/>
                </a:solidFill>
                <a:latin typeface="Arial"/>
                <a:ea typeface="Arial"/>
                <a:cs typeface="Arial"/>
              </a:rPr>
              <a:t>Clinical and environmental data, including wastewater and metagenomics.</a:t>
            </a:r>
          </a:p>
          <a:p xmlns:a="http://schemas.openxmlformats.org/drawingml/2006/main">
            <a:pPr>
              <a:buNone/>
              <a:defRPr sz="2025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2025">
                <a:solidFill>
                  <a:srgbClr val="54676C"/>
                </a:solidFill>
                <a:latin typeface="Arial"/>
                <a:ea typeface="Arial"/>
                <a:cs typeface="Arial"/>
              </a:rPr>
              <a:t>One primary setting first, with an agreed comparison.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6AD8BB-CA42-49A8-B7B9-3C1CF0C0A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54676C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2298990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43377A-3EC8-4F22-8A00-637F92B57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Agent orchestration and human review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0D6244-521E-473D-9192-3BC48128DC8B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3524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81375"/>
                <a:gridCol w="7591425"/>
              </a:tblGrid>
              <a:tr h="70485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Responsibility</a:t>
                      </a:r>
                    </a:p>
                  </a:txBody>
                  <a:tcPr marL="152400" marR="152400" marT="114300" marB="114300" anchor="ctr">
                    <a:solidFill>
                      <a:srgbClr val="1734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produces</a:t>
                      </a:r>
                    </a:p>
                  </a:txBody>
                  <a:tcPr marL="152400" marR="152400" marT="114300" marB="114300" anchor="ctr">
                    <a:solidFill>
                      <a:srgbClr val="17343D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Analyst / planner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A bounded question and proposed analysis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Agent with allowed tools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Outputs with a record of its actions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Independent checks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Reference comparisons and flagged uncertainty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Human reviewer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An accepted interpretation or a request for more evidence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713AED-1154-4BAC-A24E-4FB41C572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67400"/>
            <a:ext cx="10915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02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Proposed comparison: baseline, one agent, then justified role separation.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73D228-AB1D-48D1-85B4-4E1269937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54676C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42819402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338096-A6DC-4B0D-9F40-E217DC530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A fictional surveillance summary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B7EF75-1921-412D-9128-C32A17599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54676C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AF723B-3DDC-4865-BDC3-939CA6831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10953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250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250">
                <a:solidFill>
                  <a:srgbClr val="17343D"/>
                </a:solidFill>
                <a:latin typeface="Arial"/>
                <a:ea typeface="Arial"/>
                <a:cs typeface="Arial"/>
              </a:rPr>
              <a:t>What proportion of eligible records belong to category A?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BDDB2A-1E0C-4873-8264-3C0CA02EDD40}"/>
              </a:ext>
            </a:extLst>
          </p:cNvPr>
          <p:cNvGraphicFramePr/>
          <p:nvPr/>
        </p:nvGraphicFramePr>
        <p:xfrm>
          <a:off xmlns:a="http://schemas.openxmlformats.org/drawingml/2006/main" x="609600" y="2647950"/>
          <a:ext xmlns:a="http://schemas.openxmlformats.org/drawingml/2006/main" cx="6496050" cy="27813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095875"/>
                <a:gridCol w="1400175"/>
              </a:tblGrid>
              <a:tr h="695325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Supplied summary</a:t>
                      </a:r>
                    </a:p>
                  </a:txBody>
                  <a:tcPr marL="152400" marR="152400" marT="133350" marB="133350" anchor="ctr">
                    <a:solidFill>
                      <a:srgbClr val="1734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Records</a:t>
                      </a:r>
                    </a:p>
                  </a:txBody>
                  <a:tcPr marL="152400" marR="152400" marT="133350" marB="133350" anchor="ctr">
                    <a:solidFill>
                      <a:srgbClr val="17343D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Total specimen records</a:t>
                      </a:r>
                    </a:p>
                  </a:txBody>
                  <a:tcPr marL="152400" marR="15240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60</a:t>
                      </a:r>
                    </a:p>
                  </a:txBody>
                  <a:tcPr marL="152400" marR="152400" marT="133350" marB="133350" anchor="ctr"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Meet the stated eligibility rules</a:t>
                      </a:r>
                    </a:p>
                  </a:txBody>
                  <a:tcPr marL="152400" marR="15240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50</a:t>
                      </a:r>
                    </a:p>
                  </a:txBody>
                  <a:tcPr marL="152400" marR="152400" marT="133350" marB="133350" anchor="ctr"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Category A among eligible records</a:t>
                      </a:r>
                    </a:p>
                  </a:txBody>
                  <a:tcPr marL="152400" marR="15240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10</a:t>
                      </a:r>
                    </a:p>
                  </a:txBody>
                  <a:tcPr marL="152400" marR="152400" marT="133350" marB="1333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7B3D7F-2721-48EB-8F72-FEEB35762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2647950"/>
            <a:ext cx="38290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400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What would you check?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A5EAA7-2155-40A5-BEFE-4293DC8C9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3676650"/>
            <a:ext cx="385762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75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175">
                <a:solidFill>
                  <a:srgbClr val="17343D"/>
                </a:solidFill>
                <a:latin typeface="Arial"/>
                <a:ea typeface="Arial"/>
                <a:cs typeface="Arial"/>
              </a:rPr>
              <a:t>The denominator</a:t>
            </a:r>
          </a:p>
          <a:p xmlns:a="http://schemas.openxmlformats.org/drawingml/2006/main">
            <a:pPr>
              <a:buNone/>
              <a:defRPr sz="2175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175">
                <a:solidFill>
                  <a:srgbClr val="17343D"/>
                </a:solidFill>
                <a:latin typeface="Arial"/>
                <a:ea typeface="Arial"/>
                <a:cs typeface="Arial"/>
              </a:rPr>
              <a:t>The missing context</a:t>
            </a:r>
          </a:p>
          <a:p xmlns:a="http://schemas.openxmlformats.org/drawingml/2006/main">
            <a:pPr>
              <a:buNone/>
              <a:defRPr sz="2175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175">
                <a:solidFill>
                  <a:srgbClr val="17343D"/>
                </a:solidFill>
                <a:latin typeface="Arial"/>
                <a:ea typeface="Arial"/>
                <a:cs typeface="Arial"/>
              </a:rPr>
              <a:t>The limits of the claim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BB502F-FDE2-4FE6-A8AE-9CD657C26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29300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6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54676C"/>
                </a:solidFill>
                <a:latin typeface="Arial"/>
                <a:ea typeface="Arial"/>
                <a:cs typeface="Arial"/>
              </a:rPr>
              <a:t>Illustrative data. Category A has no biological meaning.</a:t>
            </a:r>
          </a:p>
        </p:txBody>
      </p:sp>
    </p:spTree>
    <p:extLst>
      <p:ext uri="{BB962C8B-B14F-4D97-AF65-F5344CB8AC3E}">
        <p14:creationId xmlns:p14="http://schemas.microsoft.com/office/powerpoint/2010/main" val="129266070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C38808-D5F4-4637-B418-E8AC4045C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Databases and the evidence they hold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4802AF-F28F-40FE-98EB-0631BACA2E36}"/>
              </a:ext>
            </a:extLst>
          </p:cNvPr>
          <p:cNvGraphicFramePr/>
          <p:nvPr/>
        </p:nvGraphicFramePr>
        <p:xfrm>
          <a:off xmlns:a="http://schemas.openxmlformats.org/drawingml/2006/main" x="609600" y="1695450"/>
          <a:ext xmlns:a="http://schemas.openxmlformats.org/drawingml/2006/main" cx="10972800" cy="39243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857500"/>
                <a:gridCol w="4267200"/>
                <a:gridCol w="3848100"/>
              </a:tblGrid>
              <a:tr h="78486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Resource</a:t>
                      </a:r>
                    </a:p>
                  </a:txBody>
                  <a:tcPr marL="152400" marR="152400" marT="114300" marB="114300" anchor="ctr">
                    <a:solidFill>
                      <a:srgbClr val="1734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provides</a:t>
                      </a:r>
                    </a:p>
                  </a:txBody>
                  <a:tcPr marL="152400" marR="152400" marT="114300" marB="114300" anchor="ctr">
                    <a:solidFill>
                      <a:srgbClr val="1734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Scope to check</a:t>
                      </a:r>
                    </a:p>
                  </a:txBody>
                  <a:tcPr marL="152400" marR="152400" marT="114300" marB="114300" anchor="ctr">
                    <a:solidFill>
                      <a:srgbClr val="17343D"/>
                    </a:solidFill>
                  </a:tcPr>
                </a:tc>
              </a:tr>
              <a:tr h="784860"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NCBI GenBank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Nucleotide sequences</a:t>
                      </a:r>
                    </a:p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and annotations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Record quality and</a:t>
                      </a:r>
                    </a:p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linked metadata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784860"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NCBI SRA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Raw sequencing data</a:t>
                      </a:r>
                    </a:p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and alignments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Study design, assay</a:t>
                      </a:r>
                    </a:p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and access terms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784860"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GISAID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Influenza and</a:t>
                      </a:r>
                    </a:p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SARS-CoV-2 data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Access agreement,</a:t>
                      </a:r>
                    </a:p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attribution and reuse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784860"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NCBI Pathogen</a:t>
                      </a:r>
                    </a:p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Detection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Comparative information</a:t>
                      </a:r>
                    </a:p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for supported organisms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Bacterial / fungal</a:t>
                      </a:r>
                    </a:p>
                    <a:p>
                      <a:r>
                        <a:rPr sz="187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coverage and version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5D9CC9-4BA4-415D-A8AD-9B33A7504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05525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7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Database coverage and sampling determine what an agent can infer.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AA2C41-2292-487F-92AC-89DAB7A54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54676C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6633695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0411F3-23CC-408B-A5D7-CCE3A258C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Tools and the questions they answer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A35E28-D7F2-4E66-A38B-7EECD571D37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99b0ef43ca4962"/>
          <a:stretch xmlns:a="http://schemas.openxmlformats.org/drawingml/2006/main"/>
        </p:blipFill>
        <p:spPr>
          <a:xfrm xmlns:a="http://schemas.openxmlformats.org/drawingml/2006/main">
            <a:off x="637117" y="1981200"/>
            <a:ext cx="4859867" cy="273367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EFD83B-5132-423D-9817-1542A3455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24425"/>
            <a:ext cx="4905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025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Nextstrain public 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95ED28-7779-49DC-B7EA-D51298CF4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72100"/>
            <a:ext cx="4905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75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54676C"/>
                </a:solidFill>
                <a:latin typeface="Arial"/>
                <a:ea typeface="Arial"/>
                <a:cs typeface="Arial"/>
              </a:rPr>
              <a:t>A tree still needs sampling context.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3EC665-1775-4461-8A63-C4F32B409293}"/>
              </a:ext>
            </a:extLst>
          </p:cNvPr>
          <p:cNvGraphicFramePr/>
          <p:nvPr/>
        </p:nvGraphicFramePr>
        <p:xfrm>
          <a:off xmlns:a="http://schemas.openxmlformats.org/drawingml/2006/main" x="5905500" y="1676400"/>
          <a:ext xmlns:a="http://schemas.openxmlformats.org/drawingml/2006/main" cx="5676900" cy="4238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62200"/>
                <a:gridCol w="3314700"/>
              </a:tblGrid>
              <a:tr h="706438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Tool / system</a:t>
                      </a:r>
                    </a:p>
                  </a:txBody>
                  <a:tcPr marL="152400" marR="152400" marT="114300" marB="114300" anchor="ctr">
                    <a:solidFill>
                      <a:srgbClr val="1734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Role</a:t>
                      </a:r>
                    </a:p>
                  </a:txBody>
                  <a:tcPr marL="152400" marR="152400" marT="114300" marB="114300" anchor="ctr">
                    <a:solidFill>
                      <a:srgbClr val="17343D"/>
                    </a:solidFill>
                  </a:tcPr>
                </a:tc>
              </a:tr>
              <a:tr h="706438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Pango / Pangolin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Lineage names /</a:t>
                      </a:r>
                    </a:p>
                    <a:p>
                      <a:r>
                        <a:rPr sz="17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lineage assignment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706438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Nextclade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QC and clade outputs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706438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Nextstrain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Trees and metadata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706438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Python / R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Reference calculations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706438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Inspect AI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Agent evaluation and logs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666D85-306B-4426-9A62-C2BE217CE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531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425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>
                <a:hlinkClick xmlns:r="http://schemas.openxmlformats.org/officeDocument/2006/relationships" r:id="Rd9b1cb561451481c"/>
              </a:rPr>
              <a:t>Image: nextstrain.org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2CDF3C-E8E3-439F-B152-F6EBBC9C6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54676C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470956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E00221-BCFB-4B07-9B94-7E58159A6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BioSecBench-Surveillance: published results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CA25D0-D04D-46AA-9FA1-C67AE13960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9c348d62794215"/>
          <a:stretch xmlns:a="http://schemas.openxmlformats.org/drawingml/2006/main"/>
        </p:blipFill>
        <p:spPr>
          <a:xfrm xmlns:a="http://schemas.openxmlformats.org/drawingml/2006/main">
            <a:off x="2543929" y="1438275"/>
            <a:ext cx="7104141" cy="44291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8749DD-EF50-41A4-A783-E68E242A0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95975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65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A: all attempts.  B: mean pass rate among gradable attempts, excluding refusals.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9B31AC-DBD3-4AF3-9F38-4FFED7D4A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>
                <a:hlinkClick xmlns:r="http://schemas.openxmlformats.org/officeDocument/2006/relationships" r:id="Rd3eb8712af36476e"/>
              </a:rPr>
              <a:t>Bhasin et al., arXiv 2026 (preprint), Figure 2. CC BY 4.0.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B18BE4-50DD-4774-8E6A-E63FBA2B7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54676C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95218674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0C88A5-00E8-49EC-81EB-F6214A1A8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Evidence for a credible evaluation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645A83-087A-4C75-A3C6-91B90C166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54676C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D218D8-C936-401B-BAEC-749DC8A09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714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9DA38E-A051-4325-AF3F-052CF4AF9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1809750"/>
            <a:ext cx="971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A checkable reference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994A8B-981F-4395-ADBF-A9F08B7BD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228850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9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1950">
                <a:solidFill>
                  <a:srgbClr val="54676C"/>
                </a:solidFill>
                <a:latin typeface="Arial"/>
                <a:ea typeface="Arial"/>
                <a:cs typeface="Arial"/>
              </a:rPr>
              <a:t>Expected fields, calculation, and source evidence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D3E700-FA6C-4720-B0E8-694A3609C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714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84C79F-4333-4759-AB31-29BAF171E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781300"/>
            <a:ext cx="971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Separate scoring rules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811238-5C3A-4A2D-B042-11BEE6E8D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200400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9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1950">
                <a:solidFill>
                  <a:srgbClr val="54676C"/>
                </a:solidFill>
                <a:latin typeface="Arial"/>
                <a:ea typeface="Arial"/>
                <a:cs typeface="Arial"/>
              </a:rPr>
              <a:t>Deterministic checks plus a review of interpretation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7089CF-8563-437E-95C1-89250D3C4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714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83495F-FA28-49A7-B14D-E3FD61FF3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752850"/>
            <a:ext cx="971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Controls for shortcuts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8DA3E7-65D9-4958-8434-A42FDE697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171950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9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1950">
                <a:solidFill>
                  <a:srgbClr val="54676C"/>
                </a:solidFill>
                <a:latin typeface="Arial"/>
                <a:ea typeface="Arial"/>
                <a:cs typeface="Arial"/>
              </a:rPr>
              <a:t>Neutral filenames and reordered records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43B365-3FD4-4B5C-9C59-5CF89E85A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24400"/>
            <a:ext cx="714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019955-A73D-4FC2-986F-15E57E631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724400"/>
            <a:ext cx="971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An auditable run record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67020A-CB6A-4263-9B61-82BE43552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143500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9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1950">
                <a:solidFill>
                  <a:srgbClr val="54676C"/>
                </a:solidFill>
                <a:latin typeface="Arial"/>
                <a:ea typeface="Arial"/>
                <a:cs typeface="Arial"/>
              </a:rPr>
              <a:t>Baseline, allowed tools, versions, errors, and all attempts</a:t>
            </a:r>
          </a:p>
        </p:txBody>
      </p:sp>
    </p:spTree>
    <p:extLst>
      <p:ext uri="{BB962C8B-B14F-4D97-AF65-F5344CB8AC3E}">
        <p14:creationId xmlns:p14="http://schemas.microsoft.com/office/powerpoint/2010/main" val="68941637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A9FA9D-C720-4F5F-8A72-29BB7C1B2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A manageable first month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5B76FD-5ADE-4817-AB2E-6EB66A4219D1}"/>
              </a:ext>
            </a:extLst>
          </p:cNvPr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43250"/>
                <a:gridCol w="7829550"/>
              </a:tblGrid>
              <a:tr h="66675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Proposed checkpoint</a:t>
                      </a:r>
                    </a:p>
                  </a:txBody>
                  <a:tcPr marL="152400" marR="152400" marT="114300" marB="114300" anchor="ctr">
                    <a:solidFill>
                      <a:srgbClr val="1734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Artifact for discussion</a:t>
                      </a:r>
                    </a:p>
                  </a:txBody>
                  <a:tcPr marL="152400" marR="152400" marT="114300" marB="114300" anchor="ctr">
                    <a:solidFill>
                      <a:srgbClr val="17343D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19 October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Reading notes, candidate questions and constraints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26 October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Joint two-page scope note and one task sketch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2 November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One worked example with a reference answer and rubric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16 November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>
                          <a:solidFill>
                            <a:srgbClr val="17343D"/>
                          </a:solidFill>
                          <a:latin typeface="Arial"/>
                          <a:ea typeface="Arial"/>
                          <a:cs typeface="Arial"/>
                        </a:rPr>
                        <a:t>A small example set and a draft failure taxonomy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BD440F-15A6-4E8F-9A25-ED442BDC0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95925"/>
            <a:ext cx="1095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Agree the pace together. Each checkpoint produces something reviewable.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D6C293-726D-4671-A10F-C20AFD68F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54676C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01539655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C9F07E-0F97-4386-96CE-B785E5F6E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Working agreement and decisions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07BF9D-3E55-4D74-AB81-36847EE9A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81175"/>
            <a:ext cx="3238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Question and scope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83C6D0-B4E5-4524-B718-122691972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781175"/>
            <a:ext cx="7429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00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7343D"/>
                </a:solidFill>
                <a:latin typeface="Arial"/>
                <a:ea typeface="Arial"/>
                <a:cs typeface="Arial"/>
              </a:rPr>
              <a:t>One primary setting and a clear comparison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F6B7DD-9067-4D6B-B64A-2FA0890C0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90800"/>
            <a:ext cx="3238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Ownership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82C54A-FF76-4AE1-B7F9-7ED824F71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590800"/>
            <a:ext cx="7429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00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7343D"/>
                </a:solidFill>
                <a:latin typeface="Arial"/>
                <a:ea typeface="Arial"/>
                <a:cs typeface="Arial"/>
              </a:rPr>
              <a:t>A lead for each artifact, with cross-review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D2AA46-1356-45AF-AB7D-0F82F4C16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0425"/>
            <a:ext cx="3238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Support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91BB27-C90B-4516-8070-DCFD40F37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400425"/>
            <a:ext cx="7429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00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7343D"/>
                </a:solidFill>
                <a:latin typeface="Arial"/>
                <a:ea typeface="Arial"/>
                <a:cs typeface="Arial"/>
              </a:rPr>
              <a:t>Learning goals, feedback preferences and constraints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44EA0D-98BE-46ED-95CD-02B2F886B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3238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Cadence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13F184-BBB9-4E64-9468-ACCC1E809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210050"/>
            <a:ext cx="7429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00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7343D"/>
                </a:solidFill>
                <a:latin typeface="Arial"/>
                <a:ea typeface="Arial"/>
                <a:cs typeface="Arial"/>
              </a:rPr>
              <a:t>Weekly meeting, brief progress note and decision log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341E0E-EFA6-4C7D-B152-71AAACFA8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9675"/>
            <a:ext cx="3238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87668"/>
                </a:solidFill>
                <a:latin typeface="Arial"/>
                <a:ea typeface="Arial"/>
                <a:cs typeface="Arial"/>
              </a:rPr>
              <a:t>Next checkpoint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4C8151-77D9-47F5-BED8-F35726141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019675"/>
            <a:ext cx="7429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00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7343D"/>
                </a:solidFill>
                <a:latin typeface="Arial"/>
                <a:ea typeface="Arial"/>
                <a:cs typeface="Arial"/>
              </a:rPr>
              <a:t>A feasible date and an artifact each person can explain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54F88E-D399-449F-B231-885A317B1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54676C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89871564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59D41C-1FE0-425C-BCC3-1B5070A75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43D"/>
                </a:solidFill>
                <a:latin typeface="Arial"/>
                <a:ea typeface="Arial"/>
                <a:cs typeface="Arial"/>
              </a:rPr>
              <a:t>Reading and resources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7E5B18-4EFA-4E51-804B-C62F3B2B8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04975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400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>
                <a:hlinkClick xmlns:r="http://schemas.openxmlformats.org/officeDocument/2006/relationships" r:id="R3b0323c0757843ca"/>
              </a:rPr>
              <a:t>Pathogen Genomics in Public Health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9BFB77-FE1C-45C6-BF4F-27AC6E151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76475"/>
            <a:ext cx="1076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75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7343D"/>
                </a:solidFill>
                <a:latin typeface="Arial"/>
                <a:ea typeface="Arial"/>
                <a:cs typeface="Arial"/>
              </a:rPr>
              <a:t>Armstrong et al., NEJM 2019. Includes Duncan MacCannell.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812E9D-9C66-4AE3-AB90-76300FDE4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400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>
                <a:hlinkClick xmlns:r="http://schemas.openxmlformats.org/officeDocument/2006/relationships" r:id="Rfeb3af305d18411b"/>
              </a:rPr>
              <a:t>Nebraska Omicron cluster investigation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07BA74-ED08-4376-B7D1-630735462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90925"/>
            <a:ext cx="1076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75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7343D"/>
                </a:solidFill>
                <a:latin typeface="Arial"/>
                <a:ea typeface="Arial"/>
                <a:cs typeface="Arial"/>
              </a:rPr>
              <a:t>Jansen, Tegomoh et al., MMWR 2021.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C107D3-CFEE-4B9B-A8B8-360063C91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400" b="1">
                <a:solidFill>
                  <a:srgbClr val="287668"/>
                </a:solidFill>
                <a:latin typeface="Arial"/>
                <a:ea typeface="Arial"/>
                <a:cs typeface="Arial"/>
              </a:defRPr>
            </a:pPr>
            <a:r>
              <a:rPr>
                <a:hlinkClick xmlns:r="http://schemas.openxmlformats.org/officeDocument/2006/relationships" r:id="R0330b22762284aba"/>
              </a:rPr>
              <a:t>BioSecBench-Surveillance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E4078A-E00C-49C5-9293-98260F1B5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5375"/>
            <a:ext cx="1076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>
                <a:solidFill>
                  <a:srgbClr val="17343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75">
                <a:solidFill>
                  <a:srgbClr val="17343D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7343D"/>
                </a:solidFill>
                <a:latin typeface="Arial"/>
                <a:ea typeface="Arial"/>
                <a:cs typeface="Arial"/>
              </a:rPr>
              <a:t>Bhasin et al., arXiv 2026. Preprint.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DCE62B-E4C8-4E83-ABC1-2C69872FD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1200"/>
            <a:ext cx="762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6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>
                <a:hlinkClick xmlns:r="http://schemas.openxmlformats.org/officeDocument/2006/relationships" r:id="R914c8661b7bc40ee"/>
              </a:rPr>
              <a:t>WHO genomic surveillance strategy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D6BA74-90B6-487D-9590-21B32CFA6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9525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>
                <a:hlinkClick xmlns:r="http://schemas.openxmlformats.org/officeDocument/2006/relationships" r:id="R3ebd11e881404100"/>
              </a:rPr>
              <a:t>Image licences: CC BY 4.0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04F7BC-DBD0-441D-A8F8-7509164AA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>
                <a:solidFill>
                  <a:srgbClr val="54676C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54676C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6856491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ns0:coreProperties xmlns:dc="http://purl.org/dc/elements/1.1/" xmlns:ns0="http://schemas.openxmlformats.org/package/2006/metadata/core-properties" xmlns:ns2="http://purl.org/dc/terms/" xmlns:xsi="http://www.w3.org/2001/XMLSchema-instance">
  <dc:creator>Bryan Tegomoh</dc:creator>
  <ns0:lastModifiedBy>Bryan Tegomoh</ns0:lastModifiedBy>
  <dc:title>Evaluating AI agents for pathogen genomic surveillance</dc:title>
  <ns2:created xsi:type="dcterms:W3CDTF">2026-10-12T05:06:21.0170000Z</ns2:created>
  <ns2:modified xsi:type="dcterms:W3CDTF">2026-10-12T05:06:21.0170000Z</ns2:modified>
</ns0:coreProperties>
</file>